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65" r:id="rId3"/>
    <p:sldId id="263" r:id="rId4"/>
    <p:sldId id="258" r:id="rId5"/>
    <p:sldId id="260" r:id="rId6"/>
    <p:sldId id="261" r:id="rId7"/>
    <p:sldId id="262" r:id="rId8"/>
    <p:sldId id="266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750" autoAdjust="0"/>
  </p:normalViewPr>
  <p:slideViewPr>
    <p:cSldViewPr>
      <p:cViewPr>
        <p:scale>
          <a:sx n="91" d="100"/>
          <a:sy n="91" d="100"/>
        </p:scale>
        <p:origin x="-786" y="2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1754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43"/>
    </mc:Choice>
    <mc:Fallback>
      <c:style val="43"/>
    </mc:Fallback>
  </mc:AlternateContent>
  <c:chart>
    <c:title>
      <c:tx>
        <c:rich>
          <a:bodyPr/>
          <a:lstStyle/>
          <a:p>
            <a:pPr>
              <a:defRPr sz="1600" b="1">
                <a:solidFill>
                  <a:schemeClr val="tx1"/>
                </a:solidFill>
                <a:latin typeface="Arial" pitchFamily="34" charset="0"/>
                <a:ea typeface="Gulim" pitchFamily="34" charset="-127"/>
                <a:cs typeface="Arial" pitchFamily="34" charset="0"/>
              </a:defRPr>
            </a:pPr>
            <a:r>
              <a:rPr lang="en-US" sz="1600" b="1" dirty="0">
                <a:solidFill>
                  <a:schemeClr val="tx1"/>
                </a:solidFill>
                <a:latin typeface="Arial" pitchFamily="34" charset="0"/>
                <a:ea typeface="Gulim" pitchFamily="34" charset="-127"/>
                <a:cs typeface="Arial" pitchFamily="34" charset="0"/>
              </a:rPr>
              <a:t>Safety Events Reported-Time Trend </a:t>
            </a:r>
          </a:p>
        </c:rich>
      </c:tx>
      <c:layout/>
      <c:overlay val="0"/>
      <c:spPr>
        <a:effectLst/>
      </c:spPr>
    </c:title>
    <c:autoTitleDeleted val="0"/>
    <c:plotArea>
      <c:layout>
        <c:manualLayout>
          <c:layoutTarget val="inner"/>
          <c:xMode val="edge"/>
          <c:yMode val="edge"/>
          <c:x val="4.9775809273840767E-2"/>
          <c:y val="0.11070807815689705"/>
          <c:w val="0.92480829349469551"/>
          <c:h val="0.77744102942232551"/>
        </c:manualLayout>
      </c:layout>
      <c:lineChart>
        <c:grouping val="standard"/>
        <c:varyColors val="0"/>
        <c:ser>
          <c:idx val="0"/>
          <c:order val="0"/>
          <c:tx>
            <c:strRef>
              <c:f>'Atrius All Dates'!$A$2</c:f>
              <c:strCache>
                <c:ptCount val="1"/>
                <c:pt idx="0">
                  <c:v>Total Events</c:v>
                </c:pt>
              </c:strCache>
            </c:strRef>
          </c:tx>
          <c:spPr>
            <a:ln w="22225">
              <a:solidFill>
                <a:srgbClr val="7030A0"/>
              </a:solidFill>
            </a:ln>
          </c:spPr>
          <c:dPt>
            <c:idx val="0"/>
            <c:bubble3D val="0"/>
            <c:spPr>
              <a:ln w="22225">
                <a:solidFill>
                  <a:srgbClr val="7030A0"/>
                </a:solidFill>
              </a:ln>
            </c:spPr>
          </c:dPt>
          <c:dPt>
            <c:idx val="1"/>
            <c:bubble3D val="0"/>
            <c:spPr>
              <a:ln w="22225">
                <a:solidFill>
                  <a:srgbClr val="7030A0"/>
                </a:solidFill>
              </a:ln>
            </c:spPr>
          </c:dPt>
          <c:dPt>
            <c:idx val="2"/>
            <c:bubble3D val="0"/>
            <c:spPr>
              <a:ln w="22225">
                <a:solidFill>
                  <a:srgbClr val="7030A0"/>
                </a:solidFill>
              </a:ln>
            </c:spPr>
          </c:dPt>
          <c:dPt>
            <c:idx val="3"/>
            <c:bubble3D val="0"/>
            <c:spPr>
              <a:ln w="22225">
                <a:solidFill>
                  <a:srgbClr val="7030A0"/>
                </a:solidFill>
              </a:ln>
            </c:spPr>
          </c:dPt>
          <c:dPt>
            <c:idx val="4"/>
            <c:bubble3D val="0"/>
            <c:spPr>
              <a:ln w="22225">
                <a:solidFill>
                  <a:srgbClr val="7030A0"/>
                </a:solidFill>
              </a:ln>
            </c:spPr>
          </c:dPt>
          <c:dPt>
            <c:idx val="5"/>
            <c:bubble3D val="0"/>
            <c:spPr>
              <a:ln w="22225">
                <a:solidFill>
                  <a:srgbClr val="7030A0"/>
                </a:solidFill>
              </a:ln>
            </c:spPr>
          </c:dPt>
          <c:dPt>
            <c:idx val="6"/>
            <c:marker>
              <c:symbol val="diamond"/>
              <c:size val="8"/>
              <c:spPr>
                <a:solidFill>
                  <a:srgbClr val="FF0000"/>
                </a:solidFill>
              </c:spPr>
            </c:marker>
            <c:bubble3D val="0"/>
            <c:spPr>
              <a:ln w="22225">
                <a:solidFill>
                  <a:srgbClr val="7030A0"/>
                </a:solidFill>
              </a:ln>
            </c:spPr>
          </c:dPt>
          <c:dPt>
            <c:idx val="7"/>
            <c:bubble3D val="0"/>
            <c:spPr>
              <a:ln w="22225">
                <a:solidFill>
                  <a:srgbClr val="7030A0"/>
                </a:solidFill>
              </a:ln>
            </c:spPr>
          </c:dPt>
          <c:dPt>
            <c:idx val="8"/>
            <c:bubble3D val="0"/>
            <c:spPr>
              <a:ln w="22225">
                <a:solidFill>
                  <a:srgbClr val="7030A0"/>
                </a:solidFill>
              </a:ln>
            </c:spPr>
          </c:dPt>
          <c:dPt>
            <c:idx val="9"/>
            <c:bubble3D val="0"/>
            <c:spPr>
              <a:ln w="22225">
                <a:solidFill>
                  <a:srgbClr val="7030A0"/>
                </a:solidFill>
              </a:ln>
            </c:spPr>
          </c:dPt>
          <c:dPt>
            <c:idx val="10"/>
            <c:bubble3D val="0"/>
            <c:spPr>
              <a:ln w="22225">
                <a:solidFill>
                  <a:srgbClr val="7030A0"/>
                </a:solidFill>
              </a:ln>
            </c:spPr>
          </c:dPt>
          <c:dPt>
            <c:idx val="11"/>
            <c:bubble3D val="0"/>
            <c:spPr>
              <a:ln w="22225">
                <a:solidFill>
                  <a:srgbClr val="7030A0"/>
                </a:solidFill>
              </a:ln>
            </c:spPr>
          </c:dPt>
          <c:dPt>
            <c:idx val="12"/>
            <c:bubble3D val="0"/>
            <c:spPr>
              <a:ln w="22225">
                <a:solidFill>
                  <a:srgbClr val="7030A0"/>
                </a:solidFill>
              </a:ln>
            </c:spPr>
          </c:dPt>
          <c:dPt>
            <c:idx val="13"/>
            <c:bubble3D val="0"/>
            <c:spPr>
              <a:ln w="22225">
                <a:solidFill>
                  <a:srgbClr val="7030A0"/>
                </a:solidFill>
              </a:ln>
            </c:spPr>
          </c:dPt>
          <c:dPt>
            <c:idx val="14"/>
            <c:bubble3D val="0"/>
            <c:spPr>
              <a:ln w="22225">
                <a:solidFill>
                  <a:srgbClr val="7030A0"/>
                </a:solidFill>
              </a:ln>
            </c:spPr>
          </c:dPt>
          <c:dPt>
            <c:idx val="15"/>
            <c:bubble3D val="0"/>
            <c:spPr>
              <a:ln w="22225">
                <a:solidFill>
                  <a:srgbClr val="7030A0"/>
                </a:solidFill>
              </a:ln>
            </c:spPr>
          </c:dPt>
          <c:dPt>
            <c:idx val="16"/>
            <c:bubble3D val="0"/>
            <c:spPr>
              <a:ln w="22225">
                <a:solidFill>
                  <a:srgbClr val="7030A0"/>
                </a:solidFill>
              </a:ln>
            </c:spPr>
          </c:dPt>
          <c:dPt>
            <c:idx val="17"/>
            <c:bubble3D val="0"/>
            <c:spPr>
              <a:ln w="22225">
                <a:solidFill>
                  <a:srgbClr val="7030A0"/>
                </a:solidFill>
              </a:ln>
            </c:spPr>
          </c:dPt>
          <c:dPt>
            <c:idx val="18"/>
            <c:bubble3D val="0"/>
            <c:spPr>
              <a:ln w="22225">
                <a:solidFill>
                  <a:srgbClr val="7030A0"/>
                </a:solidFill>
              </a:ln>
            </c:spPr>
          </c:dPt>
          <c:dPt>
            <c:idx val="19"/>
            <c:bubble3D val="0"/>
            <c:spPr>
              <a:ln w="22225">
                <a:solidFill>
                  <a:srgbClr val="7030A0"/>
                </a:solidFill>
              </a:ln>
            </c:spPr>
          </c:dPt>
          <c:dPt>
            <c:idx val="20"/>
            <c:bubble3D val="0"/>
            <c:spPr>
              <a:ln w="22225">
                <a:solidFill>
                  <a:srgbClr val="7030A0"/>
                </a:solidFill>
              </a:ln>
            </c:spPr>
          </c:dPt>
          <c:dPt>
            <c:idx val="21"/>
            <c:bubble3D val="0"/>
            <c:spPr>
              <a:ln w="22225">
                <a:solidFill>
                  <a:srgbClr val="7030A0"/>
                </a:solidFill>
              </a:ln>
            </c:spPr>
          </c:dPt>
          <c:dPt>
            <c:idx val="22"/>
            <c:bubble3D val="0"/>
            <c:spPr>
              <a:ln w="22225">
                <a:solidFill>
                  <a:srgbClr val="7030A0"/>
                </a:solidFill>
              </a:ln>
            </c:spPr>
          </c:dPt>
          <c:dPt>
            <c:idx val="23"/>
            <c:bubble3D val="0"/>
            <c:spPr>
              <a:ln w="22225">
                <a:solidFill>
                  <a:srgbClr val="7030A0"/>
                </a:solidFill>
              </a:ln>
            </c:spPr>
          </c:dPt>
          <c:dPt>
            <c:idx val="24"/>
            <c:bubble3D val="0"/>
            <c:spPr>
              <a:ln w="22225">
                <a:solidFill>
                  <a:srgbClr val="7030A0"/>
                </a:solidFill>
              </a:ln>
            </c:spPr>
          </c:dPt>
          <c:dPt>
            <c:idx val="25"/>
            <c:bubble3D val="0"/>
            <c:spPr>
              <a:ln w="22225">
                <a:solidFill>
                  <a:srgbClr val="7030A0"/>
                </a:solidFill>
              </a:ln>
            </c:spPr>
          </c:dPt>
          <c:dPt>
            <c:idx val="26"/>
            <c:bubble3D val="0"/>
            <c:spPr>
              <a:ln w="22225">
                <a:solidFill>
                  <a:srgbClr val="7030A0"/>
                </a:solidFill>
              </a:ln>
            </c:spPr>
          </c:dPt>
          <c:dPt>
            <c:idx val="27"/>
            <c:bubble3D val="0"/>
            <c:spPr>
              <a:ln w="22225">
                <a:solidFill>
                  <a:srgbClr val="7030A0"/>
                </a:solidFill>
              </a:ln>
            </c:spPr>
          </c:dPt>
          <c:dPt>
            <c:idx val="28"/>
            <c:bubble3D val="0"/>
            <c:spPr>
              <a:ln w="22225">
                <a:solidFill>
                  <a:srgbClr val="7030A0"/>
                </a:solidFill>
              </a:ln>
            </c:spPr>
          </c:dPt>
          <c:dPt>
            <c:idx val="29"/>
            <c:bubble3D val="0"/>
            <c:spPr>
              <a:ln w="22225">
                <a:solidFill>
                  <a:srgbClr val="7030A0"/>
                </a:solidFill>
              </a:ln>
            </c:spPr>
          </c:dPt>
          <c:dPt>
            <c:idx val="30"/>
            <c:marker>
              <c:symbol val="diamond"/>
              <c:size val="9"/>
              <c:spPr>
                <a:solidFill>
                  <a:srgbClr val="FF0000"/>
                </a:solidFill>
              </c:spPr>
            </c:marker>
            <c:bubble3D val="0"/>
            <c:spPr>
              <a:ln w="22225">
                <a:solidFill>
                  <a:srgbClr val="7030A0"/>
                </a:solidFill>
              </a:ln>
            </c:spPr>
          </c:dPt>
          <c:dPt>
            <c:idx val="31"/>
            <c:bubble3D val="0"/>
            <c:spPr>
              <a:ln w="22225">
                <a:solidFill>
                  <a:srgbClr val="7030A0"/>
                </a:solidFill>
              </a:ln>
            </c:spPr>
          </c:dPt>
          <c:dPt>
            <c:idx val="32"/>
            <c:bubble3D val="0"/>
            <c:spPr>
              <a:ln w="22225">
                <a:solidFill>
                  <a:srgbClr val="7030A0"/>
                </a:solidFill>
              </a:ln>
            </c:spPr>
          </c:dPt>
          <c:dPt>
            <c:idx val="33"/>
            <c:bubble3D val="0"/>
            <c:spPr>
              <a:ln w="22225">
                <a:solidFill>
                  <a:srgbClr val="7030A0"/>
                </a:solidFill>
              </a:ln>
            </c:spPr>
          </c:dPt>
          <c:dPt>
            <c:idx val="34"/>
            <c:bubble3D val="0"/>
            <c:spPr>
              <a:ln w="22225">
                <a:solidFill>
                  <a:srgbClr val="7030A0"/>
                </a:solidFill>
              </a:ln>
            </c:spPr>
          </c:dPt>
          <c:dPt>
            <c:idx val="35"/>
            <c:bubble3D val="0"/>
            <c:spPr>
              <a:ln w="22225">
                <a:solidFill>
                  <a:srgbClr val="7030A0"/>
                </a:solidFill>
              </a:ln>
            </c:spPr>
          </c:dPt>
          <c:dPt>
            <c:idx val="36"/>
            <c:bubble3D val="0"/>
            <c:spPr>
              <a:ln w="22225">
                <a:solidFill>
                  <a:srgbClr val="7030A0"/>
                </a:solidFill>
              </a:ln>
            </c:spPr>
          </c:dPt>
          <c:dPt>
            <c:idx val="37"/>
            <c:bubble3D val="0"/>
            <c:spPr>
              <a:ln w="22225">
                <a:solidFill>
                  <a:srgbClr val="7030A0"/>
                </a:solidFill>
              </a:ln>
            </c:spPr>
          </c:dPt>
          <c:dPt>
            <c:idx val="38"/>
            <c:bubble3D val="0"/>
            <c:spPr>
              <a:ln w="22225">
                <a:solidFill>
                  <a:srgbClr val="7030A0"/>
                </a:solidFill>
              </a:ln>
            </c:spPr>
          </c:dPt>
          <c:dPt>
            <c:idx val="39"/>
            <c:bubble3D val="0"/>
            <c:spPr>
              <a:ln w="22225">
                <a:solidFill>
                  <a:srgbClr val="7030A0"/>
                </a:solidFill>
              </a:ln>
            </c:spPr>
          </c:dPt>
          <c:dPt>
            <c:idx val="40"/>
            <c:bubble3D val="0"/>
            <c:spPr>
              <a:ln w="22225">
                <a:solidFill>
                  <a:srgbClr val="7030A0"/>
                </a:solidFill>
              </a:ln>
            </c:spPr>
          </c:dPt>
          <c:dPt>
            <c:idx val="41"/>
            <c:bubble3D val="0"/>
            <c:spPr>
              <a:ln w="22225">
                <a:solidFill>
                  <a:srgbClr val="7030A0"/>
                </a:solidFill>
              </a:ln>
            </c:spPr>
          </c:dPt>
          <c:dPt>
            <c:idx val="42"/>
            <c:bubble3D val="0"/>
            <c:spPr>
              <a:ln w="22225">
                <a:solidFill>
                  <a:srgbClr val="7030A0"/>
                </a:solidFill>
              </a:ln>
            </c:spPr>
          </c:dPt>
          <c:dPt>
            <c:idx val="43"/>
            <c:bubble3D val="0"/>
            <c:spPr>
              <a:ln w="22225">
                <a:solidFill>
                  <a:srgbClr val="7030A0"/>
                </a:solidFill>
              </a:ln>
            </c:spPr>
          </c:dPt>
          <c:dPt>
            <c:idx val="44"/>
            <c:bubble3D val="0"/>
            <c:spPr>
              <a:ln w="22225">
                <a:solidFill>
                  <a:srgbClr val="7030A0"/>
                </a:solidFill>
              </a:ln>
            </c:spPr>
          </c:dPt>
          <c:dPt>
            <c:idx val="45"/>
            <c:bubble3D val="0"/>
            <c:spPr>
              <a:ln w="22225">
                <a:solidFill>
                  <a:srgbClr val="7030A0"/>
                </a:solidFill>
              </a:ln>
            </c:spPr>
          </c:dPt>
          <c:dPt>
            <c:idx val="46"/>
            <c:bubble3D val="0"/>
            <c:spPr>
              <a:ln w="22225">
                <a:solidFill>
                  <a:srgbClr val="7030A0"/>
                </a:solidFill>
              </a:ln>
            </c:spPr>
          </c:dPt>
          <c:dPt>
            <c:idx val="47"/>
            <c:bubble3D val="0"/>
            <c:spPr>
              <a:ln w="22225">
                <a:solidFill>
                  <a:srgbClr val="7030A0"/>
                </a:solidFill>
              </a:ln>
            </c:spPr>
          </c:dPt>
          <c:dPt>
            <c:idx val="48"/>
            <c:bubble3D val="0"/>
            <c:spPr>
              <a:ln w="22225">
                <a:solidFill>
                  <a:srgbClr val="7030A0"/>
                </a:solidFill>
              </a:ln>
            </c:spPr>
          </c:dPt>
          <c:dPt>
            <c:idx val="49"/>
            <c:bubble3D val="0"/>
            <c:spPr>
              <a:ln w="22225">
                <a:solidFill>
                  <a:srgbClr val="7030A0"/>
                </a:solidFill>
              </a:ln>
            </c:spPr>
          </c:dPt>
          <c:dPt>
            <c:idx val="50"/>
            <c:bubble3D val="0"/>
            <c:spPr>
              <a:ln w="22225">
                <a:solidFill>
                  <a:srgbClr val="7030A0"/>
                </a:solidFill>
              </a:ln>
            </c:spPr>
          </c:dPt>
          <c:dPt>
            <c:idx val="51"/>
            <c:bubble3D val="0"/>
            <c:spPr>
              <a:ln w="22225">
                <a:solidFill>
                  <a:srgbClr val="7030A0"/>
                </a:solidFill>
              </a:ln>
            </c:spPr>
          </c:dPt>
          <c:trendline>
            <c:spPr>
              <a:ln w="41275"/>
            </c:spPr>
            <c:trendlineType val="linear"/>
            <c:dispRSqr val="0"/>
            <c:dispEq val="0"/>
          </c:trendline>
          <c:cat>
            <c:numRef>
              <c:f>'Atrius All Dates'!$B$1:$BA$1</c:f>
              <c:numCache>
                <c:formatCode>mmm\-yy</c:formatCode>
                <c:ptCount val="52"/>
                <c:pt idx="0">
                  <c:v>39814</c:v>
                </c:pt>
                <c:pt idx="1">
                  <c:v>39845</c:v>
                </c:pt>
                <c:pt idx="2">
                  <c:v>39873</c:v>
                </c:pt>
                <c:pt idx="3">
                  <c:v>39904</c:v>
                </c:pt>
                <c:pt idx="4">
                  <c:v>39934</c:v>
                </c:pt>
                <c:pt idx="5">
                  <c:v>39965</c:v>
                </c:pt>
                <c:pt idx="6">
                  <c:v>39995</c:v>
                </c:pt>
                <c:pt idx="7">
                  <c:v>40026</c:v>
                </c:pt>
                <c:pt idx="8">
                  <c:v>40057</c:v>
                </c:pt>
                <c:pt idx="9">
                  <c:v>40087</c:v>
                </c:pt>
                <c:pt idx="10">
                  <c:v>40118</c:v>
                </c:pt>
                <c:pt idx="11">
                  <c:v>40148</c:v>
                </c:pt>
                <c:pt idx="12">
                  <c:v>40179</c:v>
                </c:pt>
                <c:pt idx="13">
                  <c:v>40210</c:v>
                </c:pt>
                <c:pt idx="14">
                  <c:v>40238</c:v>
                </c:pt>
                <c:pt idx="15">
                  <c:v>40269</c:v>
                </c:pt>
                <c:pt idx="16">
                  <c:v>40299</c:v>
                </c:pt>
                <c:pt idx="17">
                  <c:v>40330</c:v>
                </c:pt>
                <c:pt idx="18">
                  <c:v>40360</c:v>
                </c:pt>
                <c:pt idx="19">
                  <c:v>40391</c:v>
                </c:pt>
                <c:pt idx="20">
                  <c:v>40422</c:v>
                </c:pt>
                <c:pt idx="21">
                  <c:v>40461</c:v>
                </c:pt>
                <c:pt idx="22">
                  <c:v>40492</c:v>
                </c:pt>
                <c:pt idx="23">
                  <c:v>40522</c:v>
                </c:pt>
                <c:pt idx="24">
                  <c:v>40553</c:v>
                </c:pt>
                <c:pt idx="25">
                  <c:v>40584</c:v>
                </c:pt>
                <c:pt idx="26">
                  <c:v>40612</c:v>
                </c:pt>
                <c:pt idx="27">
                  <c:v>40643</c:v>
                </c:pt>
                <c:pt idx="28">
                  <c:v>40673</c:v>
                </c:pt>
                <c:pt idx="29">
                  <c:v>40704</c:v>
                </c:pt>
                <c:pt idx="30">
                  <c:v>40734</c:v>
                </c:pt>
                <c:pt idx="31">
                  <c:v>40765</c:v>
                </c:pt>
                <c:pt idx="32">
                  <c:v>40796</c:v>
                </c:pt>
                <c:pt idx="33">
                  <c:v>40826</c:v>
                </c:pt>
                <c:pt idx="34">
                  <c:v>40857</c:v>
                </c:pt>
                <c:pt idx="35">
                  <c:v>40888</c:v>
                </c:pt>
                <c:pt idx="36">
                  <c:v>40919</c:v>
                </c:pt>
                <c:pt idx="37">
                  <c:v>40950</c:v>
                </c:pt>
                <c:pt idx="38">
                  <c:v>40979</c:v>
                </c:pt>
                <c:pt idx="39">
                  <c:v>41010</c:v>
                </c:pt>
                <c:pt idx="40">
                  <c:v>41040</c:v>
                </c:pt>
                <c:pt idx="41">
                  <c:v>41071</c:v>
                </c:pt>
                <c:pt idx="42">
                  <c:v>41101</c:v>
                </c:pt>
                <c:pt idx="43">
                  <c:v>41132</c:v>
                </c:pt>
                <c:pt idx="44">
                  <c:v>41163</c:v>
                </c:pt>
                <c:pt idx="45">
                  <c:v>41193</c:v>
                </c:pt>
                <c:pt idx="46">
                  <c:v>41224</c:v>
                </c:pt>
                <c:pt idx="47">
                  <c:v>41254</c:v>
                </c:pt>
                <c:pt idx="48">
                  <c:v>41285</c:v>
                </c:pt>
                <c:pt idx="49">
                  <c:v>41316</c:v>
                </c:pt>
                <c:pt idx="50">
                  <c:v>41344</c:v>
                </c:pt>
                <c:pt idx="51">
                  <c:v>41375</c:v>
                </c:pt>
              </c:numCache>
            </c:numRef>
          </c:cat>
          <c:val>
            <c:numRef>
              <c:f>'Atrius All Dates'!$B$2:$BA$2</c:f>
              <c:numCache>
                <c:formatCode>General</c:formatCode>
                <c:ptCount val="52"/>
                <c:pt idx="0">
                  <c:v>86</c:v>
                </c:pt>
                <c:pt idx="1">
                  <c:v>61</c:v>
                </c:pt>
                <c:pt idx="2">
                  <c:v>95</c:v>
                </c:pt>
                <c:pt idx="3">
                  <c:v>72</c:v>
                </c:pt>
                <c:pt idx="4">
                  <c:v>140</c:v>
                </c:pt>
                <c:pt idx="5">
                  <c:v>109</c:v>
                </c:pt>
                <c:pt idx="6">
                  <c:v>163</c:v>
                </c:pt>
                <c:pt idx="7">
                  <c:v>293</c:v>
                </c:pt>
                <c:pt idx="8">
                  <c:v>401</c:v>
                </c:pt>
                <c:pt idx="9">
                  <c:v>335</c:v>
                </c:pt>
                <c:pt idx="10">
                  <c:v>312</c:v>
                </c:pt>
                <c:pt idx="11">
                  <c:v>433</c:v>
                </c:pt>
                <c:pt idx="12">
                  <c:v>325</c:v>
                </c:pt>
                <c:pt idx="13">
                  <c:v>227</c:v>
                </c:pt>
                <c:pt idx="14">
                  <c:v>319</c:v>
                </c:pt>
                <c:pt idx="15">
                  <c:v>211</c:v>
                </c:pt>
                <c:pt idx="16">
                  <c:v>180</c:v>
                </c:pt>
                <c:pt idx="17">
                  <c:v>195</c:v>
                </c:pt>
                <c:pt idx="18">
                  <c:v>178</c:v>
                </c:pt>
                <c:pt idx="19">
                  <c:v>179</c:v>
                </c:pt>
                <c:pt idx="20">
                  <c:v>216</c:v>
                </c:pt>
                <c:pt idx="21">
                  <c:v>239</c:v>
                </c:pt>
                <c:pt idx="22">
                  <c:v>215</c:v>
                </c:pt>
                <c:pt idx="23">
                  <c:v>206</c:v>
                </c:pt>
                <c:pt idx="24">
                  <c:v>195</c:v>
                </c:pt>
                <c:pt idx="25">
                  <c:v>360</c:v>
                </c:pt>
                <c:pt idx="26">
                  <c:v>476</c:v>
                </c:pt>
                <c:pt idx="27">
                  <c:v>332</c:v>
                </c:pt>
                <c:pt idx="28">
                  <c:v>410</c:v>
                </c:pt>
                <c:pt idx="29">
                  <c:v>380</c:v>
                </c:pt>
                <c:pt idx="30">
                  <c:v>347</c:v>
                </c:pt>
                <c:pt idx="31">
                  <c:v>428</c:v>
                </c:pt>
                <c:pt idx="32">
                  <c:v>465</c:v>
                </c:pt>
                <c:pt idx="33">
                  <c:v>474</c:v>
                </c:pt>
                <c:pt idx="34">
                  <c:v>424</c:v>
                </c:pt>
                <c:pt idx="35">
                  <c:v>415</c:v>
                </c:pt>
                <c:pt idx="36">
                  <c:v>375</c:v>
                </c:pt>
                <c:pt idx="37">
                  <c:v>477</c:v>
                </c:pt>
                <c:pt idx="38">
                  <c:v>656</c:v>
                </c:pt>
                <c:pt idx="39">
                  <c:v>604</c:v>
                </c:pt>
                <c:pt idx="40">
                  <c:v>706</c:v>
                </c:pt>
                <c:pt idx="41">
                  <c:v>817</c:v>
                </c:pt>
                <c:pt idx="42">
                  <c:v>666</c:v>
                </c:pt>
                <c:pt idx="43">
                  <c:v>747</c:v>
                </c:pt>
                <c:pt idx="44">
                  <c:v>690</c:v>
                </c:pt>
                <c:pt idx="45">
                  <c:v>736</c:v>
                </c:pt>
                <c:pt idx="46">
                  <c:v>735</c:v>
                </c:pt>
                <c:pt idx="47">
                  <c:v>618</c:v>
                </c:pt>
                <c:pt idx="48">
                  <c:v>635</c:v>
                </c:pt>
                <c:pt idx="49">
                  <c:v>512</c:v>
                </c:pt>
                <c:pt idx="50">
                  <c:v>782</c:v>
                </c:pt>
                <c:pt idx="51">
                  <c:v>701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2450048"/>
        <c:axId val="32451584"/>
      </c:lineChart>
      <c:dateAx>
        <c:axId val="32450048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txPr>
          <a:bodyPr/>
          <a:lstStyle/>
          <a:p>
            <a:pPr>
              <a:defRPr sz="1400">
                <a:solidFill>
                  <a:schemeClr val="tx1"/>
                </a:solidFill>
              </a:defRPr>
            </a:pPr>
            <a:endParaRPr lang="en-US"/>
          </a:p>
        </c:txPr>
        <c:crossAx val="32451584"/>
        <c:crosses val="autoZero"/>
        <c:auto val="1"/>
        <c:lblOffset val="100"/>
        <c:baseTimeUnit val="months"/>
        <c:majorUnit val="6"/>
        <c:majorTimeUnit val="months"/>
        <c:minorUnit val="6"/>
        <c:minorTimeUnit val="months"/>
      </c:dateAx>
      <c:valAx>
        <c:axId val="32451584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</a:ln>
            <a:effectLst>
              <a:outerShdw dist="63500" sx="1000" sy="1000" algn="ctr" rotWithShape="0">
                <a:schemeClr val="bg1">
                  <a:lumMod val="85000"/>
                </a:schemeClr>
              </a:outerShdw>
            </a:effectLst>
          </c:spPr>
        </c:majorGridlines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200" b="0">
                <a:solidFill>
                  <a:schemeClr val="tx1"/>
                </a:solidFill>
                <a:latin typeface="Gulim" pitchFamily="34" charset="-127"/>
                <a:ea typeface="Gulim" pitchFamily="34" charset="-127"/>
              </a:defRPr>
            </a:pPr>
            <a:endParaRPr lang="en-US"/>
          </a:p>
        </c:txPr>
        <c:crossAx val="32450048"/>
        <c:crossesAt val="39814"/>
        <c:crossBetween val="between"/>
      </c:valAx>
      <c:spPr>
        <a:solidFill>
          <a:schemeClr val="bg1">
            <a:lumMod val="85000"/>
          </a:schemeClr>
        </a:solidFill>
        <a:ln>
          <a:noFill/>
        </a:ln>
      </c:spPr>
    </c:plotArea>
    <c:plotVisOnly val="1"/>
    <c:dispBlanksAs val="gap"/>
    <c:showDLblsOverMax val="0"/>
  </c:chart>
  <c:spPr>
    <a:solidFill>
      <a:schemeClr val="bg1">
        <a:lumMod val="85000"/>
      </a:schemeClr>
    </a:solidFill>
  </c:spPr>
  <c:txPr>
    <a:bodyPr/>
    <a:lstStyle/>
    <a:p>
      <a:pPr>
        <a:defRPr sz="1600" b="0" i="0" u="none" strike="noStrike" baseline="0">
          <a:solidFill>
            <a:srgbClr val="FFFFFF"/>
          </a:solidFill>
          <a:latin typeface="Calibri"/>
          <a:ea typeface="Calibri"/>
          <a:cs typeface="Calibri"/>
        </a:defRPr>
      </a:pPr>
      <a:endParaRPr lang="en-US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0.53754</cdr:x>
      <cdr:y>0.40723</cdr:y>
    </cdr:from>
    <cdr:to>
      <cdr:x>0.72476</cdr:x>
      <cdr:y>0.44991</cdr:y>
    </cdr:to>
    <cdr:sp macro="" textlink="">
      <cdr:nvSpPr>
        <cdr:cNvPr id="2" name="Rounded Rectangle 1"/>
        <cdr:cNvSpPr/>
      </cdr:nvSpPr>
      <cdr:spPr>
        <a:xfrm xmlns:a="http://schemas.openxmlformats.org/drawingml/2006/main" rot="20159508">
          <a:off x="4915272" y="2792808"/>
          <a:ext cx="1711955" cy="292656"/>
        </a:xfrm>
        <a:prstGeom xmlns:a="http://schemas.openxmlformats.org/drawingml/2006/main" prst="roundRect">
          <a:avLst/>
        </a:prstGeom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en-US" sz="1200" b="1" dirty="0" smtClean="0"/>
            <a:t>Additional Staff Hired</a:t>
          </a:r>
          <a:endParaRPr lang="en-US" sz="1200" b="1" dirty="0"/>
        </a:p>
      </cdr:txBody>
    </cdr:sp>
  </cdr:relSizeAnchor>
  <cdr:relSizeAnchor xmlns:cdr="http://schemas.openxmlformats.org/drawingml/2006/chartDrawing">
    <cdr:from>
      <cdr:x>0.43333</cdr:x>
      <cdr:y>0.74444</cdr:y>
    </cdr:from>
    <cdr:to>
      <cdr:x>0.55</cdr:x>
      <cdr:y>0.83333</cdr:y>
    </cdr:to>
    <cdr:sp macro="" textlink="">
      <cdr:nvSpPr>
        <cdr:cNvPr id="3" name="Rounded Rectangle 2"/>
        <cdr:cNvSpPr/>
      </cdr:nvSpPr>
      <cdr:spPr>
        <a:xfrm xmlns:a="http://schemas.openxmlformats.org/drawingml/2006/main">
          <a:off x="3962400" y="5105400"/>
          <a:ext cx="1066800" cy="609600"/>
        </a:xfrm>
        <a:prstGeom xmlns:a="http://schemas.openxmlformats.org/drawingml/2006/main" prst="roundRect">
          <a:avLst/>
        </a:prstGeom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en-US" sz="1400" b="1" dirty="0" smtClean="0"/>
            <a:t>System </a:t>
          </a:r>
        </a:p>
        <a:p xmlns:a="http://schemas.openxmlformats.org/drawingml/2006/main">
          <a:r>
            <a:rPr lang="en-US" sz="1400" b="1" dirty="0" smtClean="0"/>
            <a:t>redesigned</a:t>
          </a:r>
          <a:endParaRPr lang="en-US" sz="1400" b="1" dirty="0"/>
        </a:p>
      </cdr:txBody>
    </cdr:sp>
  </cdr:relSizeAnchor>
  <cdr:relSizeAnchor xmlns:cdr="http://schemas.openxmlformats.org/drawingml/2006/chartDrawing">
    <cdr:from>
      <cdr:x>0.58474</cdr:x>
      <cdr:y>0.53529</cdr:y>
    </cdr:from>
    <cdr:to>
      <cdr:x>0.94343</cdr:x>
      <cdr:y>0.57417</cdr:y>
    </cdr:to>
    <cdr:sp macro="" textlink="">
      <cdr:nvSpPr>
        <cdr:cNvPr id="4" name="Rounded Rectangle 3"/>
        <cdr:cNvSpPr/>
      </cdr:nvSpPr>
      <cdr:spPr>
        <a:xfrm xmlns:a="http://schemas.openxmlformats.org/drawingml/2006/main" rot="20057329">
          <a:off x="5346879" y="3670993"/>
          <a:ext cx="3279816" cy="266677"/>
        </a:xfrm>
        <a:prstGeom xmlns:a="http://schemas.openxmlformats.org/drawingml/2006/main" prst="roundRect">
          <a:avLst/>
        </a:prstGeom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en-US" sz="1400" b="1" dirty="0" smtClean="0"/>
            <a:t>Staff retrained</a:t>
          </a:r>
          <a:endParaRPr lang="en-US" sz="1400" b="1" dirty="0"/>
        </a:p>
      </cdr:txBody>
    </cdr:sp>
  </cdr:relSizeAnchor>
  <cdr:relSizeAnchor xmlns:cdr="http://schemas.openxmlformats.org/drawingml/2006/chartDrawing">
    <cdr:from>
      <cdr:x>0.51667</cdr:x>
      <cdr:y>0.6</cdr:y>
    </cdr:from>
    <cdr:to>
      <cdr:x>0.59167</cdr:x>
      <cdr:y>0.74444</cdr:y>
    </cdr:to>
    <cdr:cxnSp macro="">
      <cdr:nvCxnSpPr>
        <cdr:cNvPr id="8" name="Straight Arrow Connector 7"/>
        <cdr:cNvCxnSpPr/>
      </cdr:nvCxnSpPr>
      <cdr:spPr>
        <a:xfrm xmlns:a="http://schemas.openxmlformats.org/drawingml/2006/main" flipV="1">
          <a:off x="4724400" y="4114800"/>
          <a:ext cx="685800" cy="990600"/>
        </a:xfrm>
        <a:prstGeom xmlns:a="http://schemas.openxmlformats.org/drawingml/2006/main" prst="straightConnector1">
          <a:avLst/>
        </a:prstGeom>
        <a:ln xmlns:a="http://schemas.openxmlformats.org/drawingml/2006/main" w="15875"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0.1375</cdr:x>
      <cdr:y>0.50038</cdr:y>
    </cdr:from>
    <cdr:to>
      <cdr:x>0.15833</cdr:x>
      <cdr:y>0.73333</cdr:y>
    </cdr:to>
    <cdr:cxnSp macro="">
      <cdr:nvCxnSpPr>
        <cdr:cNvPr id="12" name="Straight Arrow Connector 11"/>
        <cdr:cNvCxnSpPr/>
      </cdr:nvCxnSpPr>
      <cdr:spPr>
        <a:xfrm xmlns:a="http://schemas.openxmlformats.org/drawingml/2006/main">
          <a:off x="1257300" y="3431628"/>
          <a:ext cx="190500" cy="1597572"/>
        </a:xfrm>
        <a:prstGeom xmlns:a="http://schemas.openxmlformats.org/drawingml/2006/main" prst="straightConnector1">
          <a:avLst/>
        </a:prstGeom>
        <a:ln xmlns:a="http://schemas.openxmlformats.org/drawingml/2006/main" w="15875"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E0DEF-DA80-4FCC-8659-1AC6196E55C4}" type="datetimeFigureOut">
              <a:rPr lang="en-US" smtClean="0"/>
              <a:t>5/13/2013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B4555-D83B-4C4E-8DCE-BC54D04A5B0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06950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800" y="76200"/>
            <a:ext cx="2154936" cy="5589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2916074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E0DEF-DA80-4FCC-8659-1AC6196E55C4}" type="datetimeFigureOut">
              <a:rPr lang="en-US" smtClean="0"/>
              <a:t>5/13/2013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B4555-D83B-4C4E-8DCE-BC54D04A5B0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10301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E0DEF-DA80-4FCC-8659-1AC6196E55C4}" type="datetimeFigureOut">
              <a:rPr lang="en-US" smtClean="0"/>
              <a:t>5/13/2013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B4555-D83B-4C4E-8DCE-BC54D04A5B0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26603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E0DEF-DA80-4FCC-8659-1AC6196E55C4}" type="datetimeFigureOut">
              <a:rPr lang="en-US" smtClean="0"/>
              <a:t>5/13/2013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B4555-D83B-4C4E-8DCE-BC54D04A5B0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80346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E0DEF-DA80-4FCC-8659-1AC6196E55C4}" type="datetimeFigureOut">
              <a:rPr lang="en-US" smtClean="0"/>
              <a:t>5/13/2013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B4555-D83B-4C4E-8DCE-BC54D04A5B0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2400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E0DEF-DA80-4FCC-8659-1AC6196E55C4}" type="datetimeFigureOut">
              <a:rPr lang="en-US" smtClean="0"/>
              <a:t>5/13/2013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B4555-D83B-4C4E-8DCE-BC54D04A5B0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64401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E0DEF-DA80-4FCC-8659-1AC6196E55C4}" type="datetimeFigureOut">
              <a:rPr lang="en-US" smtClean="0"/>
              <a:t>5/13/2013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B4555-D83B-4C4E-8DCE-BC54D04A5B0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81413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E0DEF-DA80-4FCC-8659-1AC6196E55C4}" type="datetimeFigureOut">
              <a:rPr lang="en-US" smtClean="0"/>
              <a:t>5/13/2013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B4555-D83B-4C4E-8DCE-BC54D04A5B0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99830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E0DEF-DA80-4FCC-8659-1AC6196E55C4}" type="datetimeFigureOut">
              <a:rPr lang="en-US" smtClean="0"/>
              <a:t>5/13/2013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B4555-D83B-4C4E-8DCE-BC54D04A5B0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3034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E0DEF-DA80-4FCC-8659-1AC6196E55C4}" type="datetimeFigureOut">
              <a:rPr lang="en-US" smtClean="0"/>
              <a:t>5/13/2013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B4555-D83B-4C4E-8DCE-BC54D04A5B0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04824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4E0DEF-DA80-4FCC-8659-1AC6196E55C4}" type="datetimeFigureOut">
              <a:rPr lang="en-US" smtClean="0"/>
              <a:t>5/13/2013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FB4555-D83B-4C4E-8DCE-BC54D04A5B0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2749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219200"/>
            <a:ext cx="7162800" cy="4343400"/>
          </a:xfrm>
          <a:solidFill>
            <a:schemeClr val="bg1">
              <a:lumMod val="85000"/>
              <a:alpha val="70000"/>
            </a:schemeClr>
          </a:solidFill>
        </p:spPr>
        <p:txBody>
          <a:bodyPr/>
          <a:lstStyle/>
          <a:p>
            <a:pPr marL="0" indent="0" algn="ctr">
              <a:buNone/>
            </a:pPr>
            <a:r>
              <a:rPr lang="en-US" b="1" dirty="0" smtClean="0"/>
              <a:t>Safety Event Reporting in the Ambulatory Setting: </a:t>
            </a:r>
          </a:p>
          <a:p>
            <a:pPr marL="0" indent="0" algn="ctr">
              <a:buNone/>
            </a:pPr>
            <a:endParaRPr lang="en-US" sz="2400" b="1" dirty="0" smtClean="0"/>
          </a:p>
          <a:p>
            <a:pPr marL="0" indent="0" algn="ctr">
              <a:buNone/>
            </a:pPr>
            <a:r>
              <a:rPr lang="en-US" b="1" dirty="0" smtClean="0"/>
              <a:t>A Story of Success </a:t>
            </a:r>
          </a:p>
          <a:p>
            <a:pPr marL="0" indent="0" algn="ctr">
              <a:buNone/>
            </a:pPr>
            <a:endParaRPr lang="en-US" b="1" dirty="0" smtClean="0"/>
          </a:p>
          <a:p>
            <a:pPr marL="0" indent="0" algn="ctr">
              <a:buNone/>
            </a:pPr>
            <a:endParaRPr lang="en-US" sz="2800" b="1" dirty="0"/>
          </a:p>
          <a:p>
            <a:pPr marL="0" indent="0" algn="ctr">
              <a:buNone/>
            </a:pPr>
            <a:r>
              <a:rPr lang="en-US" sz="2800" b="1" dirty="0" smtClean="0"/>
              <a:t>Beverly Loudin, MD, MPH</a:t>
            </a:r>
          </a:p>
          <a:p>
            <a:pPr marL="0" indent="0" algn="ctr">
              <a:buNone/>
            </a:pPr>
            <a:r>
              <a:rPr lang="en-US" sz="2800" b="1" dirty="0" smtClean="0"/>
              <a:t>Ailish Wilkie, MS, CPHQ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476522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6289395" cy="792162"/>
          </a:xfrm>
          <a:solidFill>
            <a:schemeClr val="bg1">
              <a:lumMod val="85000"/>
              <a:alpha val="7600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en-US" dirty="0" smtClean="0"/>
              <a:t>Atrius Health- Who we Are</a:t>
            </a:r>
            <a:endParaRPr lang="en-US" dirty="0"/>
          </a:p>
        </p:txBody>
      </p:sp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143000"/>
            <a:ext cx="5029201" cy="5029199"/>
          </a:xfrm>
          <a:solidFill>
            <a:schemeClr val="bg1">
              <a:lumMod val="85000"/>
              <a:alpha val="87000"/>
            </a:schemeClr>
          </a:solidFill>
        </p:spPr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en-US" sz="1800" dirty="0" smtClean="0"/>
              <a:t>Non-profit alliance of six leading independent medical groups and VNA network</a:t>
            </a:r>
          </a:p>
          <a:p>
            <a:pPr lvl="1">
              <a:lnSpc>
                <a:spcPct val="90000"/>
              </a:lnSpc>
              <a:buFont typeface="Wingdings" pitchFamily="2" charset="2"/>
              <a:buChar char="Ø"/>
            </a:pPr>
            <a:endParaRPr lang="en-US" sz="1050" dirty="0" smtClean="0"/>
          </a:p>
          <a:p>
            <a:pPr lvl="1">
              <a:lnSpc>
                <a:spcPct val="90000"/>
              </a:lnSpc>
              <a:buSzPct val="50000"/>
              <a:buFont typeface="Wingdings" pitchFamily="2" charset="2"/>
              <a:buChar char="Ø"/>
            </a:pPr>
            <a:r>
              <a:rPr lang="en-US" sz="1400" dirty="0" smtClean="0"/>
              <a:t>Granite Medical</a:t>
            </a:r>
          </a:p>
          <a:p>
            <a:pPr lvl="1">
              <a:lnSpc>
                <a:spcPct val="90000"/>
              </a:lnSpc>
              <a:buSzPct val="50000"/>
              <a:buFont typeface="Wingdings" pitchFamily="2" charset="2"/>
              <a:buChar char="Ø"/>
            </a:pPr>
            <a:r>
              <a:rPr lang="en-US" sz="1400" dirty="0" smtClean="0"/>
              <a:t>Dedham Medical Associates</a:t>
            </a:r>
          </a:p>
          <a:p>
            <a:pPr lvl="1">
              <a:lnSpc>
                <a:spcPct val="90000"/>
              </a:lnSpc>
              <a:buSzPct val="50000"/>
              <a:buFont typeface="Wingdings" pitchFamily="2" charset="2"/>
              <a:buChar char="Ø"/>
            </a:pPr>
            <a:r>
              <a:rPr lang="en-US" sz="1400" dirty="0" smtClean="0"/>
              <a:t>Harvard Vanguard Medical Associates</a:t>
            </a:r>
          </a:p>
          <a:p>
            <a:pPr lvl="1">
              <a:lnSpc>
                <a:spcPct val="90000"/>
              </a:lnSpc>
              <a:buSzPct val="50000"/>
              <a:buFont typeface="Wingdings" pitchFamily="2" charset="2"/>
              <a:buChar char="Ø"/>
            </a:pPr>
            <a:r>
              <a:rPr lang="en-US" sz="1400" dirty="0" smtClean="0"/>
              <a:t>Reliant Medical Group</a:t>
            </a:r>
          </a:p>
          <a:p>
            <a:pPr lvl="1">
              <a:lnSpc>
                <a:spcPct val="90000"/>
              </a:lnSpc>
              <a:buSzPct val="50000"/>
              <a:buFont typeface="Wingdings" pitchFamily="2" charset="2"/>
              <a:buChar char="Ø"/>
            </a:pPr>
            <a:r>
              <a:rPr lang="en-US" sz="1400" dirty="0" smtClean="0"/>
              <a:t>Southboro Medical Group</a:t>
            </a:r>
          </a:p>
          <a:p>
            <a:pPr lvl="1">
              <a:lnSpc>
                <a:spcPct val="90000"/>
              </a:lnSpc>
              <a:buSzPct val="50000"/>
              <a:buFont typeface="Wingdings" pitchFamily="2" charset="2"/>
              <a:buChar char="Ø"/>
            </a:pPr>
            <a:r>
              <a:rPr lang="en-US" sz="1400" dirty="0" smtClean="0"/>
              <a:t>South Shore Medical Center</a:t>
            </a:r>
          </a:p>
          <a:p>
            <a:pPr lvl="1">
              <a:lnSpc>
                <a:spcPct val="90000"/>
              </a:lnSpc>
              <a:buSzPct val="50000"/>
              <a:buFont typeface="Wingdings" pitchFamily="2" charset="2"/>
              <a:buChar char="Ø"/>
            </a:pPr>
            <a:r>
              <a:rPr lang="en-US" sz="1400" dirty="0" smtClean="0"/>
              <a:t>VNA Care Network and Hospice</a:t>
            </a:r>
          </a:p>
          <a:p>
            <a:pPr lvl="1">
              <a:lnSpc>
                <a:spcPct val="90000"/>
              </a:lnSpc>
              <a:buFont typeface="Wingdings" pitchFamily="2" charset="2"/>
              <a:buChar char="Ø"/>
            </a:pPr>
            <a:endParaRPr lang="en-US" sz="700" dirty="0" smtClean="0"/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en-US" sz="1800" dirty="0" smtClean="0"/>
              <a:t>Providing care for ~ 1,000,000 adult and pediatric patients</a:t>
            </a: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endParaRPr lang="en-US" sz="1100" dirty="0" smtClean="0"/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en-US" sz="1800" dirty="0" smtClean="0"/>
              <a:t>1096 Physicians</a:t>
            </a: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endParaRPr lang="en-US" sz="1100" dirty="0" smtClean="0"/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en-US" sz="1800" dirty="0" smtClean="0"/>
              <a:t>1450 other healthcare professionals across 35 specialties</a:t>
            </a: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endParaRPr lang="en-US" sz="1200" dirty="0" smtClean="0"/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en-US" sz="1800" dirty="0" smtClean="0"/>
              <a:t>7483 </a:t>
            </a:r>
            <a:r>
              <a:rPr lang="en-US" sz="1800" dirty="0"/>
              <a:t>Employees</a:t>
            </a:r>
            <a:endParaRPr lang="en-US" sz="1800" dirty="0" smtClean="0"/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endParaRPr lang="en-US" sz="1200" dirty="0" smtClean="0"/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en-US" sz="1800" dirty="0" smtClean="0"/>
              <a:t>3.8 Million Ambulatory Visits Per Year</a:t>
            </a: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endParaRPr lang="en-US" sz="1100" dirty="0" smtClean="0"/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en-US" sz="1800" dirty="0" smtClean="0"/>
              <a:t>VNA Care Network covering Eastern and Central Mass with 750 employees</a:t>
            </a:r>
          </a:p>
          <a:p>
            <a:pPr marL="0" indent="0">
              <a:lnSpc>
                <a:spcPct val="90000"/>
              </a:lnSpc>
              <a:buNone/>
            </a:pPr>
            <a:endParaRPr lang="en-US" sz="2000" dirty="0" smtClean="0"/>
          </a:p>
          <a:p>
            <a:pPr>
              <a:lnSpc>
                <a:spcPct val="90000"/>
              </a:lnSpc>
            </a:pPr>
            <a:endParaRPr lang="en-US" sz="800" dirty="0" smtClean="0"/>
          </a:p>
          <a:p>
            <a:pPr>
              <a:lnSpc>
                <a:spcPct val="90000"/>
              </a:lnSpc>
            </a:pPr>
            <a:endParaRPr lang="en-US" sz="1800" dirty="0" smtClean="0"/>
          </a:p>
        </p:txBody>
      </p:sp>
      <p:pic>
        <p:nvPicPr>
          <p:cNvPr id="5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5146" y="3124200"/>
            <a:ext cx="3636410" cy="277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91" r="7692"/>
          <a:stretch>
            <a:fillRect/>
          </a:stretch>
        </p:blipFill>
        <p:spPr bwMode="auto">
          <a:xfrm>
            <a:off x="5315146" y="1124566"/>
            <a:ext cx="1447801" cy="1466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1008" y="1447800"/>
            <a:ext cx="2005293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6066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l"/>
            <a:r>
              <a:rPr lang="en-US" dirty="0" smtClean="0"/>
              <a:t>It’s a Journey, not a Destination!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343401"/>
          </a:xfrm>
          <a:solidFill>
            <a:schemeClr val="bg1">
              <a:lumMod val="85000"/>
              <a:alpha val="60000"/>
            </a:schemeClr>
          </a:solidFill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000" b="1" dirty="0" smtClean="0"/>
              <a:t>2008:</a:t>
            </a:r>
            <a:r>
              <a:rPr lang="en-US" sz="2000" dirty="0" smtClean="0"/>
              <a:t> </a:t>
            </a:r>
            <a:r>
              <a:rPr lang="en-US" sz="2000" dirty="0"/>
              <a:t>The </a:t>
            </a:r>
            <a:r>
              <a:rPr lang="en-US" sz="2000" dirty="0" smtClean="0"/>
              <a:t>Department of Patient Safety &amp; Risk Management is created and consists of a Director and a Senior Project Manager</a:t>
            </a:r>
          </a:p>
          <a:p>
            <a:pPr>
              <a:buFont typeface="Wingdings" pitchFamily="2" charset="2"/>
              <a:buChar char="Ø"/>
            </a:pPr>
            <a:endParaRPr lang="en-US" sz="2000" dirty="0"/>
          </a:p>
          <a:p>
            <a:pPr>
              <a:buFont typeface="Wingdings" pitchFamily="2" charset="2"/>
              <a:buChar char="Ø"/>
            </a:pPr>
            <a:r>
              <a:rPr lang="en-US" sz="2000" b="1" dirty="0" smtClean="0"/>
              <a:t>2009:</a:t>
            </a:r>
            <a:r>
              <a:rPr lang="en-US" sz="2000" dirty="0" smtClean="0"/>
              <a:t> An electronic reporting system (SERS) is implemented and there is an immediate  increase in reporting</a:t>
            </a:r>
            <a:endParaRPr lang="en-US" sz="2000" dirty="0"/>
          </a:p>
          <a:p>
            <a:pPr>
              <a:buFont typeface="Wingdings" pitchFamily="2" charset="2"/>
              <a:buChar char="Ø"/>
            </a:pPr>
            <a:endParaRPr lang="en-US" sz="2000" dirty="0" smtClean="0"/>
          </a:p>
          <a:p>
            <a:pPr>
              <a:buFont typeface="Wingdings" pitchFamily="2" charset="2"/>
              <a:buChar char="Ø"/>
            </a:pPr>
            <a:r>
              <a:rPr lang="en-US" sz="2000" b="1" dirty="0" smtClean="0"/>
              <a:t>2010:</a:t>
            </a:r>
            <a:r>
              <a:rPr lang="en-US" sz="2000" dirty="0" smtClean="0"/>
              <a:t> The Director leaves; now a department of one!</a:t>
            </a:r>
          </a:p>
          <a:p>
            <a:pPr>
              <a:buFont typeface="Wingdings" pitchFamily="2" charset="2"/>
              <a:buChar char="Ø"/>
            </a:pPr>
            <a:endParaRPr lang="en-US" sz="2000" dirty="0"/>
          </a:p>
          <a:p>
            <a:pPr>
              <a:buFont typeface="Wingdings" pitchFamily="2" charset="2"/>
              <a:buChar char="Ø"/>
            </a:pPr>
            <a:r>
              <a:rPr lang="en-US" sz="2000" b="1" dirty="0" smtClean="0"/>
              <a:t>2011:</a:t>
            </a:r>
            <a:r>
              <a:rPr lang="en-US" sz="2000" dirty="0" smtClean="0"/>
              <a:t> </a:t>
            </a:r>
            <a:r>
              <a:rPr lang="en-US" sz="2000" dirty="0"/>
              <a:t>A</a:t>
            </a:r>
            <a:r>
              <a:rPr lang="en-US" sz="2000" dirty="0" smtClean="0"/>
              <a:t> Medical Director is hired in early 2011</a:t>
            </a:r>
            <a:endParaRPr lang="en-US" sz="2000" dirty="0"/>
          </a:p>
          <a:p>
            <a:pPr>
              <a:buFont typeface="Wingdings" pitchFamily="2" charset="2"/>
              <a:buChar char="Ø"/>
            </a:pPr>
            <a:endParaRPr lang="en-US" sz="2000" dirty="0" smtClean="0"/>
          </a:p>
          <a:p>
            <a:pPr>
              <a:buFont typeface="Wingdings" pitchFamily="2" charset="2"/>
              <a:buChar char="Ø"/>
            </a:pPr>
            <a:r>
              <a:rPr lang="en-US" sz="2000" b="1" dirty="0" smtClean="0"/>
              <a:t>2011(late)/2012:</a:t>
            </a:r>
            <a:r>
              <a:rPr lang="en-US" sz="2000" dirty="0" smtClean="0"/>
              <a:t> Three Patient Safety and Risk Management specialists and a systems administrator are hired</a:t>
            </a:r>
            <a:endParaRPr lang="en-US" sz="2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5791200"/>
            <a:ext cx="180975" cy="30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5791200"/>
            <a:ext cx="180975" cy="30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5792788"/>
            <a:ext cx="176213" cy="29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9293" y="5791200"/>
            <a:ext cx="176213" cy="29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6413" y="5791200"/>
            <a:ext cx="176213" cy="29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5791200"/>
            <a:ext cx="176213" cy="29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71033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678363"/>
          </a:xfrm>
          <a:solidFill>
            <a:schemeClr val="bg1">
              <a:lumMod val="85000"/>
              <a:alpha val="60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US" u="sng" dirty="0" smtClean="0"/>
              <a:t>System Interventions:</a:t>
            </a:r>
          </a:p>
          <a:p>
            <a:pPr lvl="1"/>
            <a:endParaRPr lang="en-US" sz="1100" dirty="0" smtClean="0"/>
          </a:p>
          <a:p>
            <a:pPr lvl="1">
              <a:buFont typeface="Wingdings" pitchFamily="2" charset="2"/>
              <a:buChar char="Ø"/>
            </a:pPr>
            <a:r>
              <a:rPr lang="en-US" sz="2400" dirty="0" smtClean="0"/>
              <a:t>Simplified WebForm used to enter events in SERS</a:t>
            </a:r>
          </a:p>
          <a:p>
            <a:pPr lvl="2">
              <a:buFont typeface="Wingdings" pitchFamily="2" charset="2"/>
              <a:buChar char="Ø"/>
            </a:pPr>
            <a:r>
              <a:rPr lang="en-US" sz="1800" dirty="0" smtClean="0"/>
              <a:t>Reduced from 7 pages to 1</a:t>
            </a:r>
          </a:p>
          <a:p>
            <a:pPr lvl="2">
              <a:buFont typeface="Wingdings" pitchFamily="2" charset="2"/>
              <a:buChar char="Ø"/>
            </a:pPr>
            <a:r>
              <a:rPr lang="en-US" sz="1800" dirty="0" smtClean="0"/>
              <a:t>Constrained pick lists for ease of use and less scrolling</a:t>
            </a:r>
          </a:p>
          <a:p>
            <a:pPr lvl="1">
              <a:buFont typeface="Wingdings" pitchFamily="2" charset="2"/>
              <a:buChar char="Ø"/>
            </a:pPr>
            <a:endParaRPr lang="en-US" sz="1600" dirty="0" smtClean="0"/>
          </a:p>
          <a:p>
            <a:pPr lvl="1">
              <a:buFont typeface="Wingdings" pitchFamily="2" charset="2"/>
              <a:buChar char="Ø"/>
            </a:pPr>
            <a:r>
              <a:rPr lang="en-US" sz="2400" dirty="0" smtClean="0"/>
              <a:t>Incorporated additional reporting mechanisms</a:t>
            </a:r>
          </a:p>
          <a:p>
            <a:pPr lvl="2">
              <a:buFont typeface="Wingdings" pitchFamily="2" charset="2"/>
              <a:buChar char="Ø"/>
            </a:pPr>
            <a:r>
              <a:rPr lang="en-US" sz="1800" dirty="0" smtClean="0"/>
              <a:t>Staff messaging within the EMR</a:t>
            </a:r>
          </a:p>
          <a:p>
            <a:pPr lvl="2">
              <a:buFont typeface="Wingdings" pitchFamily="2" charset="2"/>
              <a:buChar char="Ø"/>
            </a:pPr>
            <a:r>
              <a:rPr lang="en-US" sz="1800" dirty="0" smtClean="0"/>
              <a:t>Direct phone line to Patient Safety &amp; Risk Management </a:t>
            </a:r>
          </a:p>
          <a:p>
            <a:pPr lvl="2"/>
            <a:endParaRPr lang="en-US" dirty="0" smtClean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60438"/>
          </a:xfrm>
        </p:spPr>
        <p:txBody>
          <a:bodyPr>
            <a:normAutofit/>
          </a:bodyPr>
          <a:lstStyle/>
          <a:p>
            <a:pPr algn="l"/>
            <a:r>
              <a:rPr lang="en-US" dirty="0" smtClean="0"/>
              <a:t>It’s a Journey!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6743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371600"/>
            <a:ext cx="8534400" cy="4876801"/>
          </a:xfrm>
          <a:solidFill>
            <a:schemeClr val="bg1">
              <a:lumMod val="85000"/>
              <a:alpha val="60000"/>
            </a:schemeClr>
          </a:solidFill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sz="12800" u="sng" dirty="0" smtClean="0"/>
              <a:t>Staff Interventions:</a:t>
            </a:r>
          </a:p>
          <a:p>
            <a:pPr marL="0" indent="0">
              <a:buNone/>
            </a:pPr>
            <a:endParaRPr lang="en-US" dirty="0" smtClean="0"/>
          </a:p>
          <a:p>
            <a:pPr lvl="1">
              <a:buFont typeface="Wingdings" pitchFamily="2" charset="2"/>
              <a:buChar char="Ø"/>
            </a:pPr>
            <a:r>
              <a:rPr lang="en-US" sz="9600" dirty="0" smtClean="0"/>
              <a:t>Specialists assigned to individual groups and sites to:</a:t>
            </a:r>
          </a:p>
          <a:p>
            <a:pPr lvl="1">
              <a:buFont typeface="Wingdings" pitchFamily="2" charset="2"/>
              <a:buChar char="Ø"/>
            </a:pPr>
            <a:endParaRPr lang="en-US" sz="4400" dirty="0" smtClean="0"/>
          </a:p>
          <a:p>
            <a:pPr lvl="2">
              <a:buFont typeface="Wingdings" pitchFamily="2" charset="2"/>
              <a:buChar char="Ø"/>
            </a:pPr>
            <a:r>
              <a:rPr lang="en-US" sz="6400" dirty="0" smtClean="0"/>
              <a:t>Work directly with site and group leaders on patient safety initiatives</a:t>
            </a:r>
          </a:p>
          <a:p>
            <a:pPr lvl="2">
              <a:buFont typeface="Wingdings" pitchFamily="2" charset="2"/>
              <a:buChar char="Ø"/>
            </a:pPr>
            <a:endParaRPr lang="en-US" sz="3600" dirty="0" smtClean="0"/>
          </a:p>
          <a:p>
            <a:pPr lvl="2">
              <a:buFont typeface="Wingdings" pitchFamily="2" charset="2"/>
              <a:buChar char="Ø"/>
            </a:pPr>
            <a:r>
              <a:rPr lang="en-US" sz="6400" dirty="0" smtClean="0"/>
              <a:t>Sit on local safety committees</a:t>
            </a:r>
          </a:p>
          <a:p>
            <a:pPr lvl="2">
              <a:buFont typeface="Wingdings" pitchFamily="2" charset="2"/>
              <a:buChar char="Ø"/>
            </a:pPr>
            <a:endParaRPr lang="en-US" sz="3200" dirty="0" smtClean="0"/>
          </a:p>
          <a:p>
            <a:pPr lvl="2">
              <a:buFont typeface="Wingdings" pitchFamily="2" charset="2"/>
              <a:buChar char="Ø"/>
            </a:pPr>
            <a:r>
              <a:rPr lang="en-US" sz="6400" dirty="0" smtClean="0"/>
              <a:t>Provide education and training at the local level </a:t>
            </a:r>
          </a:p>
          <a:p>
            <a:pPr lvl="1">
              <a:buFont typeface="Wingdings" pitchFamily="2" charset="2"/>
              <a:buChar char="Ø"/>
            </a:pPr>
            <a:endParaRPr lang="en-US" sz="3300" dirty="0" smtClean="0"/>
          </a:p>
          <a:p>
            <a:pPr lvl="1">
              <a:buFont typeface="Wingdings" pitchFamily="2" charset="2"/>
              <a:buChar char="Ø"/>
            </a:pPr>
            <a:r>
              <a:rPr lang="en-US" sz="9600" dirty="0" smtClean="0"/>
              <a:t>Feedback to reporters</a:t>
            </a:r>
          </a:p>
          <a:p>
            <a:pPr lvl="1">
              <a:buFont typeface="Wingdings" pitchFamily="2" charset="2"/>
              <a:buChar char="Ø"/>
            </a:pPr>
            <a:endParaRPr lang="en-US" sz="4000" dirty="0" smtClean="0"/>
          </a:p>
          <a:p>
            <a:pPr lvl="2">
              <a:buFont typeface="Wingdings" pitchFamily="2" charset="2"/>
              <a:buChar char="Ø"/>
            </a:pPr>
            <a:r>
              <a:rPr lang="en-US" sz="6400" dirty="0" smtClean="0"/>
              <a:t>Email to all reporters when event is closed in the system  - has limitations</a:t>
            </a:r>
          </a:p>
          <a:p>
            <a:pPr lvl="2">
              <a:buFont typeface="Wingdings" pitchFamily="2" charset="2"/>
              <a:buChar char="Ø"/>
            </a:pPr>
            <a:endParaRPr lang="en-US" sz="3200" dirty="0" smtClean="0"/>
          </a:p>
          <a:p>
            <a:pPr lvl="2">
              <a:buFont typeface="Wingdings" pitchFamily="2" charset="2"/>
              <a:buChar char="Ø"/>
            </a:pPr>
            <a:r>
              <a:rPr lang="en-US" sz="6400" dirty="0" smtClean="0"/>
              <a:t>Developed monthly email for reporters during that month to highlight lessons learned</a:t>
            </a:r>
          </a:p>
          <a:p>
            <a:pPr lvl="2">
              <a:buFont typeface="Wingdings" pitchFamily="2" charset="2"/>
              <a:buChar char="Ø"/>
            </a:pPr>
            <a:endParaRPr lang="en-US" sz="3600" dirty="0" smtClean="0"/>
          </a:p>
          <a:p>
            <a:pPr lvl="2">
              <a:buFont typeface="Wingdings" pitchFamily="2" charset="2"/>
              <a:buChar char="Ø"/>
            </a:pPr>
            <a:r>
              <a:rPr lang="en-US" sz="6400" dirty="0" smtClean="0"/>
              <a:t>Developed monthly Safety Champion initiative to celebrate individual contributors</a:t>
            </a:r>
          </a:p>
          <a:p>
            <a:pPr lvl="2">
              <a:buFont typeface="Wingdings" pitchFamily="2" charset="2"/>
              <a:buChar char="Ø"/>
            </a:pPr>
            <a:endParaRPr lang="en-US" sz="3600" dirty="0" smtClean="0"/>
          </a:p>
          <a:p>
            <a:pPr lvl="2">
              <a:buFont typeface="Wingdings" pitchFamily="2" charset="2"/>
              <a:buChar char="Ø"/>
            </a:pPr>
            <a:r>
              <a:rPr lang="en-US" sz="6400" dirty="0" smtClean="0"/>
              <a:t>Email to all clinician reporters when their events are closed with detail of outcome</a:t>
            </a:r>
          </a:p>
          <a:p>
            <a:pPr lvl="2">
              <a:buFont typeface="Wingdings" pitchFamily="2" charset="2"/>
              <a:buChar char="Ø"/>
            </a:pPr>
            <a:endParaRPr lang="en-US" sz="3200" dirty="0" smtClean="0"/>
          </a:p>
          <a:p>
            <a:pPr lvl="2">
              <a:buFont typeface="Wingdings" pitchFamily="2" charset="2"/>
              <a:buChar char="Ø"/>
            </a:pPr>
            <a:r>
              <a:rPr lang="en-US" sz="6400" dirty="0" smtClean="0"/>
              <a:t>Developed patient safety dashboards for each Atrius Group and Harvard Vanguard site </a:t>
            </a:r>
          </a:p>
          <a:p>
            <a:pPr lvl="2"/>
            <a:endParaRPr lang="en-US" sz="3600" dirty="0" smtClean="0"/>
          </a:p>
          <a:p>
            <a:pPr marL="914400" lvl="2" indent="0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/>
              <a:t>	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857250" lvl="1" indent="-457200">
              <a:buFont typeface="Wingdings" pitchFamily="2" charset="2"/>
              <a:buChar char="§"/>
            </a:pPr>
            <a:endParaRPr lang="en-US" dirty="0" smtClean="0"/>
          </a:p>
          <a:p>
            <a:pPr marL="400050" lvl="1" indent="0">
              <a:buNone/>
            </a:pPr>
            <a:r>
              <a:rPr lang="en-US" dirty="0"/>
              <a:t>	</a:t>
            </a:r>
          </a:p>
        </p:txBody>
      </p:sp>
      <p:sp>
        <p:nvSpPr>
          <p:cNvPr id="24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762000"/>
          </a:xfrm>
        </p:spPr>
        <p:txBody>
          <a:bodyPr>
            <a:normAutofit/>
          </a:bodyPr>
          <a:lstStyle/>
          <a:p>
            <a:pPr algn="l"/>
            <a:r>
              <a:rPr lang="en-US" dirty="0" smtClean="0"/>
              <a:t>It’s a Journey!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8130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bg1">
              <a:lumMod val="85000"/>
              <a:alpha val="60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US" u="sng" dirty="0" smtClean="0"/>
              <a:t>Leadership Interventions:</a:t>
            </a:r>
          </a:p>
          <a:p>
            <a:pPr marL="0" indent="0">
              <a:buNone/>
            </a:pPr>
            <a:endParaRPr lang="en-US" sz="800" u="sng" dirty="0" smtClean="0"/>
          </a:p>
          <a:p>
            <a:pPr lvl="1">
              <a:buFont typeface="Wingdings" pitchFamily="2" charset="2"/>
              <a:buChar char="Ø"/>
            </a:pPr>
            <a:r>
              <a:rPr lang="en-US" sz="2400" dirty="0" smtClean="0"/>
              <a:t>	Development of Atrius-wide </a:t>
            </a:r>
            <a:r>
              <a:rPr lang="en-US" sz="2400" dirty="0" err="1" smtClean="0"/>
              <a:t>Hoshin</a:t>
            </a:r>
            <a:r>
              <a:rPr lang="en-US" sz="2400" dirty="0" smtClean="0"/>
              <a:t> Metrics</a:t>
            </a:r>
          </a:p>
          <a:p>
            <a:pPr lvl="1">
              <a:buFont typeface="Wingdings" pitchFamily="2" charset="2"/>
              <a:buChar char="Ø"/>
            </a:pPr>
            <a:endParaRPr lang="en-US" sz="1100" dirty="0" smtClean="0"/>
          </a:p>
          <a:p>
            <a:pPr lvl="2">
              <a:buFont typeface="Wingdings" pitchFamily="2" charset="2"/>
              <a:buChar char="Ø"/>
            </a:pPr>
            <a:r>
              <a:rPr lang="en-US" sz="1800" dirty="0" smtClean="0"/>
              <a:t>2010 – Report an event on .25% of patient encounters</a:t>
            </a:r>
          </a:p>
          <a:p>
            <a:pPr lvl="2">
              <a:buFont typeface="Wingdings" pitchFamily="2" charset="2"/>
              <a:buChar char="Ø"/>
            </a:pPr>
            <a:endParaRPr lang="en-US" sz="900" dirty="0" smtClean="0"/>
          </a:p>
          <a:p>
            <a:pPr lvl="2">
              <a:buFont typeface="Wingdings" pitchFamily="2" charset="2"/>
              <a:buChar char="Ø"/>
            </a:pPr>
            <a:r>
              <a:rPr lang="en-US" sz="1800" dirty="0" smtClean="0"/>
              <a:t>2011 – Increase the number of unique reporters </a:t>
            </a:r>
          </a:p>
          <a:p>
            <a:pPr lvl="2">
              <a:buFont typeface="Wingdings" pitchFamily="2" charset="2"/>
              <a:buChar char="Ø"/>
            </a:pPr>
            <a:endParaRPr lang="en-US" sz="900" dirty="0" smtClean="0"/>
          </a:p>
          <a:p>
            <a:pPr lvl="2">
              <a:buFont typeface="Wingdings" pitchFamily="2" charset="2"/>
              <a:buChar char="Ø"/>
            </a:pPr>
            <a:r>
              <a:rPr lang="en-US" sz="1800" dirty="0" smtClean="0"/>
              <a:t>2012 – Increase the number of unique reporters</a:t>
            </a:r>
          </a:p>
          <a:p>
            <a:pPr lvl="2">
              <a:buFont typeface="Wingdings" pitchFamily="2" charset="2"/>
              <a:buChar char="Ø"/>
            </a:pPr>
            <a:endParaRPr lang="en-US" sz="900" dirty="0" smtClean="0"/>
          </a:p>
          <a:p>
            <a:pPr lvl="2">
              <a:buFont typeface="Wingdings" pitchFamily="2" charset="2"/>
              <a:buChar char="Ø"/>
            </a:pPr>
            <a:r>
              <a:rPr lang="en-US" sz="1800" dirty="0" smtClean="0"/>
              <a:t>2013-  Event closure within 30 Days</a:t>
            </a:r>
            <a:endParaRPr lang="en-US" sz="1800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60438"/>
          </a:xfrm>
        </p:spPr>
        <p:txBody>
          <a:bodyPr>
            <a:normAutofit/>
          </a:bodyPr>
          <a:lstStyle/>
          <a:p>
            <a:pPr algn="l"/>
            <a:r>
              <a:rPr lang="en-US" dirty="0" smtClean="0"/>
              <a:t>It’s a Journey!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349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60438"/>
          </a:xfrm>
        </p:spPr>
        <p:txBody>
          <a:bodyPr/>
          <a:lstStyle/>
          <a:p>
            <a:pPr algn="l"/>
            <a:r>
              <a:rPr lang="en-US" dirty="0" smtClean="0"/>
              <a:t>Lessons Learned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bg1">
              <a:lumMod val="85000"/>
              <a:alpha val="60000"/>
            </a:schemeClr>
          </a:solidFill>
        </p:spPr>
        <p:txBody>
          <a:bodyPr/>
          <a:lstStyle/>
          <a:p>
            <a:pPr lvl="1">
              <a:buFont typeface="Wingdings" pitchFamily="2" charset="2"/>
              <a:buChar char="Ø"/>
            </a:pPr>
            <a:r>
              <a:rPr lang="en-US" dirty="0" smtClean="0"/>
              <a:t>Change doesn’t happen overnight</a:t>
            </a:r>
          </a:p>
          <a:p>
            <a:pPr lvl="1">
              <a:buFont typeface="Wingdings" pitchFamily="2" charset="2"/>
              <a:buChar char="Ø"/>
            </a:pPr>
            <a:endParaRPr lang="en-US" sz="1600" dirty="0"/>
          </a:p>
          <a:p>
            <a:pPr lvl="1">
              <a:buFont typeface="Wingdings" pitchFamily="2" charset="2"/>
              <a:buChar char="Ø"/>
            </a:pPr>
            <a:r>
              <a:rPr lang="en-US" dirty="0" smtClean="0"/>
              <a:t>You can’t train everyone!</a:t>
            </a:r>
          </a:p>
          <a:p>
            <a:pPr lvl="1">
              <a:buFont typeface="Wingdings" pitchFamily="2" charset="2"/>
              <a:buChar char="Ø"/>
            </a:pPr>
            <a:endParaRPr lang="en-US" sz="1800" dirty="0"/>
          </a:p>
          <a:p>
            <a:pPr lvl="1">
              <a:buFont typeface="Wingdings" pitchFamily="2" charset="2"/>
              <a:buChar char="Ø"/>
            </a:pPr>
            <a:r>
              <a:rPr lang="en-US" dirty="0" smtClean="0"/>
              <a:t>Find the balance between quality and quantity</a:t>
            </a:r>
          </a:p>
          <a:p>
            <a:pPr lvl="1">
              <a:buFont typeface="Wingdings" pitchFamily="2" charset="2"/>
              <a:buChar char="Ø"/>
            </a:pPr>
            <a:endParaRPr lang="en-US" sz="1800" dirty="0"/>
          </a:p>
          <a:p>
            <a:pPr lvl="1">
              <a:buFont typeface="Wingdings" pitchFamily="2" charset="2"/>
              <a:buChar char="Ø"/>
            </a:pPr>
            <a:r>
              <a:rPr lang="en-US" dirty="0" smtClean="0"/>
              <a:t>The more visible we are the greater the result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0945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50057638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685800"/>
            <a:ext cx="5486400" cy="1295400"/>
          </a:xfrm>
        </p:spPr>
        <p:txBody>
          <a:bodyPr>
            <a:normAutofit/>
          </a:bodyPr>
          <a:lstStyle/>
          <a:p>
            <a:pPr algn="l"/>
            <a:r>
              <a:rPr lang="en-US" sz="3200" dirty="0" smtClean="0"/>
              <a:t>Data doesn’t lie, </a:t>
            </a:r>
            <a:br>
              <a:rPr lang="en-US" sz="3200" dirty="0" smtClean="0"/>
            </a:br>
            <a:r>
              <a:rPr lang="en-US" sz="3200" dirty="0" smtClean="0"/>
              <a:t>reporting has increased 213%!</a:t>
            </a:r>
            <a:endParaRPr lang="en-US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76200"/>
            <a:ext cx="1926336" cy="4996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Rounded Rectangle 5"/>
          <p:cNvSpPr/>
          <p:nvPr/>
        </p:nvSpPr>
        <p:spPr>
          <a:xfrm>
            <a:off x="609600" y="2822028"/>
            <a:ext cx="12954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/>
              <a:t>SERS Implemented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1466355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60438"/>
          </a:xfrm>
        </p:spPr>
        <p:txBody>
          <a:bodyPr/>
          <a:lstStyle/>
          <a:p>
            <a:pPr algn="l"/>
            <a:r>
              <a:rPr lang="en-US" dirty="0" smtClean="0"/>
              <a:t>Continuing the Journey…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3810000"/>
          </a:xfrm>
          <a:solidFill>
            <a:schemeClr val="bg1">
              <a:lumMod val="85000"/>
              <a:alpha val="60000"/>
            </a:schemeClr>
          </a:solidFill>
        </p:spPr>
        <p:txBody>
          <a:bodyPr/>
          <a:lstStyle/>
          <a:p>
            <a:pPr lvl="1">
              <a:buFont typeface="Wingdings" pitchFamily="2" charset="2"/>
              <a:buChar char="Ø"/>
            </a:pPr>
            <a:r>
              <a:rPr lang="en-US" sz="2400" dirty="0" smtClean="0"/>
              <a:t>Culture of Safety Survey – Fall 2013</a:t>
            </a:r>
          </a:p>
          <a:p>
            <a:pPr lvl="1">
              <a:buFont typeface="Wingdings" pitchFamily="2" charset="2"/>
              <a:buChar char="Ø"/>
            </a:pPr>
            <a:endParaRPr lang="en-US" sz="2400" dirty="0" smtClean="0"/>
          </a:p>
          <a:p>
            <a:pPr lvl="1">
              <a:buFont typeface="Wingdings" pitchFamily="2" charset="2"/>
              <a:buChar char="Ø"/>
            </a:pPr>
            <a:r>
              <a:rPr lang="en-US" sz="2400" dirty="0" smtClean="0"/>
              <a:t>Upgrade rL Solutions software- Fall 2013</a:t>
            </a:r>
          </a:p>
          <a:p>
            <a:pPr lvl="1">
              <a:buFont typeface="Wingdings" pitchFamily="2" charset="2"/>
              <a:buChar char="Ø"/>
            </a:pPr>
            <a:endParaRPr lang="en-US" sz="2400" dirty="0" smtClean="0"/>
          </a:p>
          <a:p>
            <a:pPr lvl="1">
              <a:buFont typeface="Wingdings" pitchFamily="2" charset="2"/>
              <a:buChar char="Ø"/>
            </a:pPr>
            <a:r>
              <a:rPr lang="en-US" sz="2400" dirty="0" smtClean="0"/>
              <a:t>Provide training to event reviewers on systems thinking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5976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A Coalitio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 Coalition</Template>
  <TotalTime>147</TotalTime>
  <Words>418</Words>
  <Application>Microsoft Office PowerPoint</Application>
  <PresentationFormat>On-screen Show (4:3)</PresentationFormat>
  <Paragraphs>113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MA Coalition</vt:lpstr>
      <vt:lpstr>PowerPoint Presentation</vt:lpstr>
      <vt:lpstr>Atrius Health- Who we Are</vt:lpstr>
      <vt:lpstr>It’s a Journey, not a Destination!</vt:lpstr>
      <vt:lpstr>It’s a Journey!</vt:lpstr>
      <vt:lpstr>It’s a Journey!</vt:lpstr>
      <vt:lpstr>It’s a Journey!</vt:lpstr>
      <vt:lpstr>Lessons Learned</vt:lpstr>
      <vt:lpstr>Data doesn’t lie,  reporting has increased 213%!</vt:lpstr>
      <vt:lpstr>Continuing the Journey…</vt:lpstr>
    </vt:vector>
  </TitlesOfParts>
  <Company>Harvard Vanguard Medical Associates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Elizabeth Capstick</cp:lastModifiedBy>
  <cp:revision>17</cp:revision>
  <dcterms:created xsi:type="dcterms:W3CDTF">2013-05-10T16:00:15Z</dcterms:created>
  <dcterms:modified xsi:type="dcterms:W3CDTF">2013-05-13T16:28:57Z</dcterms:modified>
</cp:coreProperties>
</file>